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5" r:id="rId2"/>
    <p:sldId id="266" r:id="rId3"/>
    <p:sldId id="264" r:id="rId4"/>
    <p:sldId id="278" r:id="rId5"/>
    <p:sldId id="282" r:id="rId6"/>
    <p:sldId id="283" r:id="rId7"/>
    <p:sldId id="280" r:id="rId8"/>
    <p:sldId id="310" r:id="rId9"/>
    <p:sldId id="311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40" r:id="rId31"/>
    <p:sldId id="338" r:id="rId32"/>
    <p:sldId id="322" r:id="rId33"/>
    <p:sldId id="323" r:id="rId34"/>
    <p:sldId id="324" r:id="rId35"/>
    <p:sldId id="325" r:id="rId36"/>
    <p:sldId id="27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2DA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5C229-1D22-46F9-A91B-254DC92E605E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3190B-E4EF-4C6D-A80E-EB478DE86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8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0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6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6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rgbClr val="7AA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9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4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4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7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1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2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6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8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3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774462"/>
            <a:ext cx="3185229" cy="102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 smtClean="0">
                <a:solidFill>
                  <a:prstClr val="white"/>
                </a:solidFill>
              </a:rPr>
              <a:t>PRESENTATION</a:t>
            </a:r>
            <a:endParaRPr lang="en-US" altLang="ko-KR" sz="2800" b="1" i="1" dirty="0" smtClean="0">
              <a:solidFill>
                <a:prstClr val="white"/>
              </a:solidFill>
            </a:endParaRP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3995" y="2366325"/>
            <a:ext cx="2828634" cy="1162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PRESENTATION</a:t>
            </a:r>
            <a:endParaRPr lang="en-US" altLang="ko-KR" sz="7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363366" y="2612571"/>
            <a:ext cx="2828634" cy="158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Sprint I</a:t>
            </a:r>
          </a:p>
          <a:p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조</a:t>
            </a:r>
            <a:endParaRPr lang="ko-KR" altLang="en-US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250000"/>
              </a:lnSpc>
            </a:pP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권도윤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김경운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김아영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배계현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221591" y="3186628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평균 기온에 따른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전력 사용량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2" y="935702"/>
            <a:ext cx="8085521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64533" y="5533384"/>
            <a:ext cx="3430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총 전력사용량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r>
              <a:rPr lang="ko-KR" altLang="en-US" dirty="0" smtClean="0"/>
              <a:t>그래프 표시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1" y="1050176"/>
            <a:ext cx="9783908" cy="43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78362" y="557472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광주광역시 구별 총 전력사용량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" y="1188526"/>
            <a:ext cx="11272408" cy="39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76893" y="600257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호수당 전력사용량 맵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58" y="931584"/>
            <a:ext cx="6472268" cy="4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81582" y="6279173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광주광역시 호수당 </a:t>
            </a:r>
            <a:r>
              <a:rPr lang="ko-KR" altLang="en-US"/>
              <a:t>전력사용량 </a:t>
            </a:r>
            <a:r>
              <a:rPr lang="ko-KR" altLang="en-US" smtClean="0"/>
              <a:t>지도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02" y="882260"/>
            <a:ext cx="9120173" cy="523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19711" y="5156208"/>
            <a:ext cx="53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가구당 평균 전력 사용량 맵 표현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32" y="1628404"/>
            <a:ext cx="9136946" cy="26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90895" y="639284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</a:t>
            </a:r>
            <a:r>
              <a:rPr lang="ko-KR" altLang="en-US" dirty="0"/>
              <a:t>가구당 평균 전력 사용량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0" y="892028"/>
            <a:ext cx="9256615" cy="53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09132" y="5414733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총 전력사용량 맵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10" y="1383638"/>
            <a:ext cx="10156796" cy="33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28116" y="632847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광주광역시 구별 총 전력사용량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3" y="837437"/>
            <a:ext cx="9218094" cy="54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75117" y="602630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기온 데이터 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02" y="1078069"/>
            <a:ext cx="8788997" cy="46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 57"/>
          <p:cNvSpPr/>
          <p:nvPr/>
        </p:nvSpPr>
        <p:spPr>
          <a:xfrm>
            <a:off x="285750" y="0"/>
            <a:ext cx="6038437" cy="6871919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56527" y="1943548"/>
            <a:ext cx="2759412" cy="2759413"/>
            <a:chOff x="104896" y="1487384"/>
            <a:chExt cx="4260605" cy="4260605"/>
          </a:xfrm>
        </p:grpSpPr>
        <p:sp>
          <p:nvSpPr>
            <p:cNvPr id="4" name="타원 3"/>
            <p:cNvSpPr/>
            <p:nvPr/>
          </p:nvSpPr>
          <p:spPr>
            <a:xfrm>
              <a:off x="642584" y="2025072"/>
              <a:ext cx="3185229" cy="31852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800" dirty="0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61230" y="2875984"/>
              <a:ext cx="3185229" cy="113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i="1" dirty="0" smtClean="0">
                  <a:solidFill>
                    <a:prstClr val="white"/>
                  </a:solidFill>
                </a:rPr>
                <a:t>목차</a:t>
              </a:r>
              <a:endParaRPr lang="en-US" altLang="ko-KR" sz="3200" b="1" i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6" name="원호 5"/>
            <p:cNvSpPr/>
            <p:nvPr/>
          </p:nvSpPr>
          <p:spPr>
            <a:xfrm>
              <a:off x="104896" y="1487384"/>
              <a:ext cx="4260605" cy="4260605"/>
            </a:xfrm>
            <a:prstGeom prst="arc">
              <a:avLst>
                <a:gd name="adj1" fmla="val 14612488"/>
                <a:gd name="adj2" fmla="val 8273002"/>
              </a:avLst>
            </a:prstGeom>
            <a:ln w="952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473839" y="5387696"/>
            <a:ext cx="540588" cy="540588"/>
            <a:chOff x="6518667" y="2662022"/>
            <a:chExt cx="693961" cy="693961"/>
          </a:xfrm>
        </p:grpSpPr>
        <p:sp>
          <p:nvSpPr>
            <p:cNvPr id="25" name="타원 24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01533" y="3938083"/>
            <a:ext cx="540588" cy="540588"/>
            <a:chOff x="6518667" y="4399632"/>
            <a:chExt cx="693961" cy="693961"/>
          </a:xfrm>
        </p:grpSpPr>
        <p:sp>
          <p:nvSpPr>
            <p:cNvPr id="30" name="타원 29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584311" y="851984"/>
            <a:ext cx="540588" cy="540588"/>
            <a:chOff x="4726150" y="2662022"/>
            <a:chExt cx="693961" cy="693961"/>
          </a:xfrm>
        </p:grpSpPr>
        <p:sp>
          <p:nvSpPr>
            <p:cNvPr id="35" name="타원 34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027777" y="2358749"/>
            <a:ext cx="540588" cy="540588"/>
            <a:chOff x="4726150" y="4399632"/>
            <a:chExt cx="693961" cy="693961"/>
          </a:xfrm>
        </p:grpSpPr>
        <p:sp>
          <p:nvSpPr>
            <p:cNvPr id="44" name="타원 43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Group 20"/>
            <p:cNvGrpSpPr>
              <a:grpSpLocks noChangeAspect="1"/>
            </p:cNvGrpSpPr>
            <p:nvPr/>
          </p:nvGrpSpPr>
          <p:grpSpPr bwMode="auto">
            <a:xfrm>
              <a:off x="4971967" y="4590373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45" name="직사각형 44"/>
          <p:cNvSpPr/>
          <p:nvPr/>
        </p:nvSpPr>
        <p:spPr>
          <a:xfrm>
            <a:off x="6877050" y="800928"/>
            <a:ext cx="458653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1-1.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시행 목적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1-2.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추진 방향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1-3.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운영 계획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838605" y="855282"/>
            <a:ext cx="15376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프로젝트 계획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72205" y="2395537"/>
            <a:ext cx="11785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코드 설명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272205" y="3940477"/>
            <a:ext cx="11785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결과 확인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8605" y="5391788"/>
            <a:ext cx="9428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4. Q &amp; A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58252" y="2358749"/>
            <a:ext cx="45865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 도출 과정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258251" y="3938083"/>
            <a:ext cx="45865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 그래프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11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72602" y="611096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기온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03" y="1076690"/>
            <a:ext cx="10303530" cy="46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451654" y="555869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기온 그래프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" y="1382012"/>
            <a:ext cx="11751058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65160" y="5624836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평균 기온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02" y="1226128"/>
            <a:ext cx="7297668" cy="39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09502" y="609135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평균 기온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82" y="986245"/>
            <a:ext cx="8729704" cy="47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82803" y="5670269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강수량 그래프 표현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16" y="1115305"/>
            <a:ext cx="9581468" cy="40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87237" y="595574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강수량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08" y="980881"/>
            <a:ext cx="9012358" cy="47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67804" y="628501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일조시간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11" y="946026"/>
            <a:ext cx="6877184" cy="51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46391" y="6144616"/>
            <a:ext cx="366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월별 광주광역시 일조시간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92" y="944468"/>
            <a:ext cx="9043650" cy="48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61747" y="6363442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기온에 따른 총 전력량 데이터 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9" y="913114"/>
            <a:ext cx="7215117" cy="53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36125" y="560034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기온에 따른 총 </a:t>
            </a:r>
            <a:r>
              <a:rPr lang="ko-KR" altLang="en-US" dirty="0" smtClean="0"/>
              <a:t>전력사용량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" y="1320670"/>
            <a:ext cx="11043939" cy="36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과정설명회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2" y="1296197"/>
            <a:ext cx="8047417" cy="45495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7" y="1260685"/>
            <a:ext cx="8093141" cy="4656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809" y="1892468"/>
            <a:ext cx="3133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2. Pandas,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사용한 데이터 시각화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기상 데이터 수집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481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87" y="948895"/>
            <a:ext cx="7859692" cy="5121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3091" y="630034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기온에 따른 총 전력사용량</a:t>
            </a:r>
          </a:p>
        </p:txBody>
      </p:sp>
    </p:spTree>
    <p:extLst>
      <p:ext uri="{BB962C8B-B14F-4D97-AF65-F5344CB8AC3E}">
        <p14:creationId xmlns:p14="http://schemas.microsoft.com/office/powerpoint/2010/main" val="123642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87" y="948895"/>
            <a:ext cx="7859692" cy="51210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16" y="1917050"/>
            <a:ext cx="529635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159702" y="5843245"/>
            <a:ext cx="729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2018~2020</a:t>
            </a:r>
            <a:r>
              <a:rPr lang="ko-KR" altLang="en-US" dirty="0" smtClean="0"/>
              <a:t>년 광주광역시 총 태양광발전량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일조시간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80" y="1217347"/>
            <a:ext cx="6174762" cy="41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51068" y="5784433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2018~2020</a:t>
            </a:r>
            <a:r>
              <a:rPr lang="ko-KR" altLang="en-US" dirty="0"/>
              <a:t>년 총 태양광발전량</a:t>
            </a:r>
            <a:r>
              <a:rPr lang="en-US" altLang="ko-KR" dirty="0"/>
              <a:t>, </a:t>
            </a:r>
            <a:r>
              <a:rPr lang="ko-KR" altLang="en-US" dirty="0"/>
              <a:t>총 일조시간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87" y="1167195"/>
            <a:ext cx="4610500" cy="4168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687" y="1167195"/>
            <a:ext cx="4976291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1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29753" y="4939231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2018~2020</a:t>
            </a:r>
            <a:r>
              <a:rPr lang="ko-KR" altLang="en-US" dirty="0" smtClean="0"/>
              <a:t>년 광주광역시 태양광 전체 설비 용량의 평균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2" y="2108978"/>
            <a:ext cx="9957189" cy="16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826739" y="6316027"/>
            <a:ext cx="600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2018~2020</a:t>
            </a:r>
            <a:r>
              <a:rPr lang="ko-KR" altLang="en-US" dirty="0"/>
              <a:t>년 광주광역시 태양광 전체 </a:t>
            </a:r>
            <a:r>
              <a:rPr lang="ko-KR" altLang="en-US" dirty="0" smtClean="0"/>
              <a:t>설비 용량의 </a:t>
            </a:r>
            <a:r>
              <a:rPr lang="ko-KR" altLang="en-US" dirty="0"/>
              <a:t>평균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02" y="967353"/>
            <a:ext cx="8131245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524000" y="976718"/>
            <a:ext cx="9144000" cy="4904564"/>
            <a:chOff x="0" y="976718"/>
            <a:chExt cx="9144000" cy="4904564"/>
          </a:xfrm>
        </p:grpSpPr>
        <p:grpSp>
          <p:nvGrpSpPr>
            <p:cNvPr id="12" name="그룹 11"/>
            <p:cNvGrpSpPr/>
            <p:nvPr/>
          </p:nvGrpSpPr>
          <p:grpSpPr>
            <a:xfrm>
              <a:off x="1562100" y="976718"/>
              <a:ext cx="6019800" cy="4904564"/>
              <a:chOff x="1562100" y="976718"/>
              <a:chExt cx="6019800" cy="4904564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1705133" y="1123896"/>
                <a:ext cx="5733736" cy="4610206"/>
              </a:xfrm>
              <a:custGeom>
                <a:avLst/>
                <a:gdLst>
                  <a:gd name="T0" fmla="*/ 534 w 583"/>
                  <a:gd name="T1" fmla="*/ 75 h 468"/>
                  <a:gd name="T2" fmla="*/ 433 w 583"/>
                  <a:gd name="T3" fmla="*/ 38 h 468"/>
                  <a:gd name="T4" fmla="*/ 293 w 583"/>
                  <a:gd name="T5" fmla="*/ 2 h 468"/>
                  <a:gd name="T6" fmla="*/ 129 w 583"/>
                  <a:gd name="T7" fmla="*/ 47 h 468"/>
                  <a:gd name="T8" fmla="*/ 42 w 583"/>
                  <a:gd name="T9" fmla="*/ 75 h 468"/>
                  <a:gd name="T10" fmla="*/ 0 w 583"/>
                  <a:gd name="T11" fmla="*/ 75 h 468"/>
                  <a:gd name="T12" fmla="*/ 0 w 583"/>
                  <a:gd name="T13" fmla="*/ 234 h 468"/>
                  <a:gd name="T14" fmla="*/ 0 w 583"/>
                  <a:gd name="T15" fmla="*/ 234 h 468"/>
                  <a:gd name="T16" fmla="*/ 0 w 583"/>
                  <a:gd name="T17" fmla="*/ 393 h 468"/>
                  <a:gd name="T18" fmla="*/ 49 w 583"/>
                  <a:gd name="T19" fmla="*/ 393 h 468"/>
                  <a:gd name="T20" fmla="*/ 152 w 583"/>
                  <a:gd name="T21" fmla="*/ 430 h 468"/>
                  <a:gd name="T22" fmla="*/ 290 w 583"/>
                  <a:gd name="T23" fmla="*/ 466 h 468"/>
                  <a:gd name="T24" fmla="*/ 452 w 583"/>
                  <a:gd name="T25" fmla="*/ 422 h 468"/>
                  <a:gd name="T26" fmla="*/ 542 w 583"/>
                  <a:gd name="T27" fmla="*/ 393 h 468"/>
                  <a:gd name="T28" fmla="*/ 583 w 583"/>
                  <a:gd name="T29" fmla="*/ 393 h 468"/>
                  <a:gd name="T30" fmla="*/ 583 w 583"/>
                  <a:gd name="T31" fmla="*/ 234 h 468"/>
                  <a:gd name="T32" fmla="*/ 583 w 583"/>
                  <a:gd name="T33" fmla="*/ 234 h 468"/>
                  <a:gd name="T34" fmla="*/ 583 w 583"/>
                  <a:gd name="T35" fmla="*/ 75 h 468"/>
                  <a:gd name="T36" fmla="*/ 534 w 583"/>
                  <a:gd name="T37" fmla="*/ 75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3" h="468">
                    <a:moveTo>
                      <a:pt x="534" y="75"/>
                    </a:moveTo>
                    <a:cubicBezTo>
                      <a:pt x="480" y="67"/>
                      <a:pt x="433" y="38"/>
                      <a:pt x="433" y="38"/>
                    </a:cubicBezTo>
                    <a:cubicBezTo>
                      <a:pt x="359" y="0"/>
                      <a:pt x="293" y="2"/>
                      <a:pt x="293" y="2"/>
                    </a:cubicBezTo>
                    <a:cubicBezTo>
                      <a:pt x="209" y="2"/>
                      <a:pt x="129" y="47"/>
                      <a:pt x="129" y="47"/>
                    </a:cubicBezTo>
                    <a:cubicBezTo>
                      <a:pt x="84" y="74"/>
                      <a:pt x="42" y="75"/>
                      <a:pt x="42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49" y="393"/>
                      <a:pt x="49" y="393"/>
                      <a:pt x="49" y="393"/>
                    </a:cubicBezTo>
                    <a:cubicBezTo>
                      <a:pt x="95" y="396"/>
                      <a:pt x="152" y="430"/>
                      <a:pt x="152" y="430"/>
                    </a:cubicBezTo>
                    <a:cubicBezTo>
                      <a:pt x="230" y="468"/>
                      <a:pt x="290" y="466"/>
                      <a:pt x="290" y="466"/>
                    </a:cubicBezTo>
                    <a:cubicBezTo>
                      <a:pt x="367" y="468"/>
                      <a:pt x="452" y="422"/>
                      <a:pt x="452" y="422"/>
                    </a:cubicBezTo>
                    <a:cubicBezTo>
                      <a:pt x="495" y="394"/>
                      <a:pt x="542" y="393"/>
                      <a:pt x="542" y="393"/>
                    </a:cubicBezTo>
                    <a:cubicBezTo>
                      <a:pt x="583" y="393"/>
                      <a:pt x="583" y="393"/>
                      <a:pt x="583" y="393"/>
                    </a:cubicBezTo>
                    <a:cubicBezTo>
                      <a:pt x="583" y="234"/>
                      <a:pt x="583" y="234"/>
                      <a:pt x="583" y="234"/>
                    </a:cubicBezTo>
                    <a:cubicBezTo>
                      <a:pt x="583" y="234"/>
                      <a:pt x="583" y="234"/>
                      <a:pt x="583" y="234"/>
                    </a:cubicBezTo>
                    <a:cubicBezTo>
                      <a:pt x="583" y="75"/>
                      <a:pt x="583" y="75"/>
                      <a:pt x="583" y="75"/>
                    </a:cubicBezTo>
                    <a:lnTo>
                      <a:pt x="534" y="75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1562100" y="976718"/>
                <a:ext cx="6019800" cy="4904564"/>
              </a:xfrm>
              <a:custGeom>
                <a:avLst/>
                <a:gdLst>
                  <a:gd name="T0" fmla="*/ 560 w 612"/>
                  <a:gd name="T1" fmla="*/ 78 h 498"/>
                  <a:gd name="T2" fmla="*/ 455 w 612"/>
                  <a:gd name="T3" fmla="*/ 41 h 498"/>
                  <a:gd name="T4" fmla="*/ 308 w 612"/>
                  <a:gd name="T5" fmla="*/ 4 h 498"/>
                  <a:gd name="T6" fmla="*/ 136 w 612"/>
                  <a:gd name="T7" fmla="*/ 50 h 498"/>
                  <a:gd name="T8" fmla="*/ 43 w 612"/>
                  <a:gd name="T9" fmla="*/ 78 h 498"/>
                  <a:gd name="T10" fmla="*/ 0 w 612"/>
                  <a:gd name="T11" fmla="*/ 78 h 498"/>
                  <a:gd name="T12" fmla="*/ 0 w 612"/>
                  <a:gd name="T13" fmla="*/ 249 h 498"/>
                  <a:gd name="T14" fmla="*/ 0 w 612"/>
                  <a:gd name="T15" fmla="*/ 249 h 498"/>
                  <a:gd name="T16" fmla="*/ 0 w 612"/>
                  <a:gd name="T17" fmla="*/ 421 h 498"/>
                  <a:gd name="T18" fmla="*/ 51 w 612"/>
                  <a:gd name="T19" fmla="*/ 421 h 498"/>
                  <a:gd name="T20" fmla="*/ 156 w 612"/>
                  <a:gd name="T21" fmla="*/ 457 h 498"/>
                  <a:gd name="T22" fmla="*/ 304 w 612"/>
                  <a:gd name="T23" fmla="*/ 494 h 498"/>
                  <a:gd name="T24" fmla="*/ 476 w 612"/>
                  <a:gd name="T25" fmla="*/ 448 h 498"/>
                  <a:gd name="T26" fmla="*/ 568 w 612"/>
                  <a:gd name="T27" fmla="*/ 421 h 498"/>
                  <a:gd name="T28" fmla="*/ 612 w 612"/>
                  <a:gd name="T29" fmla="*/ 421 h 498"/>
                  <a:gd name="T30" fmla="*/ 612 w 612"/>
                  <a:gd name="T31" fmla="*/ 249 h 498"/>
                  <a:gd name="T32" fmla="*/ 612 w 612"/>
                  <a:gd name="T33" fmla="*/ 249 h 498"/>
                  <a:gd name="T34" fmla="*/ 612 w 612"/>
                  <a:gd name="T35" fmla="*/ 78 h 498"/>
                  <a:gd name="T36" fmla="*/ 560 w 612"/>
                  <a:gd name="T37" fmla="*/ 7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2" h="498">
                    <a:moveTo>
                      <a:pt x="560" y="78"/>
                    </a:moveTo>
                    <a:cubicBezTo>
                      <a:pt x="513" y="74"/>
                      <a:pt x="455" y="41"/>
                      <a:pt x="455" y="41"/>
                    </a:cubicBezTo>
                    <a:cubicBezTo>
                      <a:pt x="377" y="0"/>
                      <a:pt x="308" y="4"/>
                      <a:pt x="308" y="4"/>
                    </a:cubicBezTo>
                    <a:cubicBezTo>
                      <a:pt x="212" y="3"/>
                      <a:pt x="136" y="50"/>
                      <a:pt x="136" y="50"/>
                    </a:cubicBezTo>
                    <a:cubicBezTo>
                      <a:pt x="89" y="75"/>
                      <a:pt x="43" y="78"/>
                      <a:pt x="43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51" y="421"/>
                      <a:pt x="51" y="421"/>
                      <a:pt x="51" y="421"/>
                    </a:cubicBezTo>
                    <a:cubicBezTo>
                      <a:pt x="99" y="424"/>
                      <a:pt x="156" y="457"/>
                      <a:pt x="156" y="457"/>
                    </a:cubicBezTo>
                    <a:cubicBezTo>
                      <a:pt x="234" y="498"/>
                      <a:pt x="304" y="494"/>
                      <a:pt x="304" y="494"/>
                    </a:cubicBezTo>
                    <a:cubicBezTo>
                      <a:pt x="400" y="495"/>
                      <a:pt x="476" y="448"/>
                      <a:pt x="476" y="448"/>
                    </a:cubicBezTo>
                    <a:cubicBezTo>
                      <a:pt x="523" y="423"/>
                      <a:pt x="568" y="421"/>
                      <a:pt x="568" y="421"/>
                    </a:cubicBezTo>
                    <a:cubicBezTo>
                      <a:pt x="612" y="421"/>
                      <a:pt x="612" y="421"/>
                      <a:pt x="612" y="421"/>
                    </a:cubicBezTo>
                    <a:cubicBezTo>
                      <a:pt x="612" y="249"/>
                      <a:pt x="612" y="249"/>
                      <a:pt x="612" y="249"/>
                    </a:cubicBezTo>
                    <a:cubicBezTo>
                      <a:pt x="612" y="249"/>
                      <a:pt x="612" y="249"/>
                      <a:pt x="612" y="249"/>
                    </a:cubicBezTo>
                    <a:cubicBezTo>
                      <a:pt x="612" y="78"/>
                      <a:pt x="612" y="78"/>
                      <a:pt x="612" y="78"/>
                    </a:cubicBezTo>
                    <a:lnTo>
                      <a:pt x="560" y="78"/>
                    </a:lnTo>
                    <a:close/>
                  </a:path>
                </a:pathLst>
              </a:custGeom>
              <a:noFill/>
              <a:ln w="57150">
                <a:solidFill>
                  <a:srgbClr val="282826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0" y="2589451"/>
              <a:ext cx="9144000" cy="1679098"/>
            </a:xfrm>
            <a:prstGeom prst="rect">
              <a:avLst/>
            </a:prstGeom>
            <a:solidFill>
              <a:srgbClr val="7AAA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288291" y="2589451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6" name="직선 연결선 15"/>
            <p:cNvCxnSpPr/>
            <p:nvPr/>
          </p:nvCxnSpPr>
          <p:spPr>
            <a:xfrm>
              <a:off x="1288291" y="4268549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8" name="직선 연결선 17"/>
            <p:cNvCxnSpPr/>
            <p:nvPr/>
          </p:nvCxnSpPr>
          <p:spPr>
            <a:xfrm>
              <a:off x="7155017" y="2589451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9" name="직선 연결선 18"/>
            <p:cNvCxnSpPr/>
            <p:nvPr/>
          </p:nvCxnSpPr>
          <p:spPr>
            <a:xfrm>
              <a:off x="7155017" y="4268549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8" name="제목 2"/>
          <p:cNvSpPr txBox="1">
            <a:spLocks/>
          </p:cNvSpPr>
          <p:nvPr/>
        </p:nvSpPr>
        <p:spPr bwMode="auto">
          <a:xfrm>
            <a:off x="3503753" y="1568489"/>
            <a:ext cx="5220000" cy="41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prstTxWarp prst="textArchUp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4000" dirty="0" smtClean="0">
                <a:solidFill>
                  <a:srgbClr val="282826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End</a:t>
            </a:r>
            <a:endParaRPr lang="en-US" altLang="ko-KR" sz="4000" b="1" dirty="0">
              <a:solidFill>
                <a:srgbClr val="282826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228975" y="2777897"/>
            <a:ext cx="57340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6600" spc="-1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en-US" altLang="ko-KR" sz="6600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</a:t>
            </a: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시행 목적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60065" y="5302673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광주광역시의 전력사용량 데이터와 기상 데이터를 </a:t>
            </a:r>
            <a:r>
              <a:rPr lang="ko-KR" altLang="en-US" dirty="0" smtClean="0"/>
              <a:t>시각화하여</a:t>
            </a:r>
            <a:endParaRPr lang="en-US" altLang="ko-KR" dirty="0" smtClean="0"/>
          </a:p>
          <a:p>
            <a:r>
              <a:rPr lang="ko-KR" altLang="en-US" dirty="0" smtClean="0"/>
              <a:t>도출한 </a:t>
            </a:r>
            <a:r>
              <a:rPr lang="ko-KR" altLang="en-US" dirty="0"/>
              <a:t>데이터를 통해 전력사용량과 기상의 상관관계를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7" y="1630967"/>
            <a:ext cx="4381039" cy="29410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54" y="1630968"/>
            <a:ext cx="5370283" cy="2941032"/>
          </a:xfrm>
          <a:prstGeom prst="rect">
            <a:avLst/>
          </a:prstGeom>
        </p:spPr>
      </p:pic>
      <p:sp>
        <p:nvSpPr>
          <p:cNvPr id="6" name="왼쪽/오른쪽 화살표 5"/>
          <p:cNvSpPr/>
          <p:nvPr/>
        </p:nvSpPr>
        <p:spPr>
          <a:xfrm>
            <a:off x="4769219" y="2752989"/>
            <a:ext cx="1784412" cy="6969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7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</a:t>
            </a: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추진 방향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다이아몬드 19"/>
          <p:cNvSpPr/>
          <p:nvPr/>
        </p:nvSpPr>
        <p:spPr>
          <a:xfrm>
            <a:off x="4702380" y="4354934"/>
            <a:ext cx="2911269" cy="876054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4702380" y="3335780"/>
            <a:ext cx="2911269" cy="876054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다이아몬드 21"/>
          <p:cNvSpPr/>
          <p:nvPr/>
        </p:nvSpPr>
        <p:spPr>
          <a:xfrm>
            <a:off x="4702380" y="2836497"/>
            <a:ext cx="2911269" cy="876054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4689799" y="2268312"/>
            <a:ext cx="2911269" cy="876054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4662598" y="1662055"/>
            <a:ext cx="2938470" cy="884238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13718" y="1662055"/>
            <a:ext cx="27658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가구당 평균 전력사용량을 한달 기준으로 그래프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601068" y="2088625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601068" y="3258124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213718" y="2905192"/>
            <a:ext cx="27260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구별 평균 전력사용량을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folium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라이브러리를 사용해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3222598" y="2706339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57532" y="2305582"/>
            <a:ext cx="25924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구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동별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전력사용현황을 그래프로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3249799" y="3754115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6183" y="3460904"/>
            <a:ext cx="300612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계약종별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평균 전력사용량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전력사용량을 연도별로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05895" y="5614016"/>
            <a:ext cx="369778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기상 데이터 시각화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기상 데이터에 따른 상관관계 확인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3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8" grpId="0"/>
      <p:bldP spid="30" grpId="0"/>
      <p:bldP spid="32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</a:t>
            </a: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운영 계획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71762" y="3060297"/>
            <a:ext cx="3096005" cy="54993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829742" y="2285332"/>
            <a:ext cx="3918579" cy="400110"/>
            <a:chOff x="5128406" y="3227834"/>
            <a:chExt cx="3918579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전력 데이터 시각화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29742" y="2810298"/>
            <a:ext cx="3918579" cy="400110"/>
            <a:chOff x="5128406" y="3748801"/>
            <a:chExt cx="3918579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 데이터 전처리 및 시각화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829742" y="3335264"/>
            <a:ext cx="3918579" cy="400110"/>
            <a:chOff x="5128406" y="4266230"/>
            <a:chExt cx="391857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</a:t>
              </a:r>
              <a:r>
                <a:rPr lang="en-US" altLang="ko-KR" sz="2000" spc="-50" dirty="0" smtClean="0">
                  <a:latin typeface="+mn-ea"/>
                </a:rPr>
                <a:t>-</a:t>
              </a:r>
              <a:r>
                <a:rPr lang="ko-KR" altLang="en-US" sz="2000" spc="-50" dirty="0" smtClean="0">
                  <a:latin typeface="+mn-ea"/>
                </a:rPr>
                <a:t>전력 데이터 연관성 찾기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829742" y="3860230"/>
            <a:ext cx="3918579" cy="400110"/>
            <a:chOff x="5128406" y="4785428"/>
            <a:chExt cx="3918579" cy="400110"/>
          </a:xfrm>
        </p:grpSpPr>
        <p:sp>
          <p:nvSpPr>
            <p:cNvPr id="40" name="TextBox 39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 데이터를 가지고 전력 데이터 예측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3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80" y="1358284"/>
            <a:ext cx="9405596" cy="36043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9239" y="555869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필요한 라이브러리 로드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02368" y="6299339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기상데이터와 전력사용량의 연관성 확인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2" y="917874"/>
            <a:ext cx="9815411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881175"/>
            <a:ext cx="7864522" cy="5883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939" y="3316441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기상데이터와 전력사용량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연관성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384</Words>
  <Application>Microsoft Office PowerPoint</Application>
  <PresentationFormat>와이드스크린</PresentationFormat>
  <Paragraphs>111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Aharoni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40</cp:revision>
  <dcterms:created xsi:type="dcterms:W3CDTF">2023-03-28T08:45:07Z</dcterms:created>
  <dcterms:modified xsi:type="dcterms:W3CDTF">2023-03-30T05:46:24Z</dcterms:modified>
</cp:coreProperties>
</file>